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nton" pitchFamily="2" charset="77"/>
      <p:regular r:id="rId13"/>
    </p:embeddedFont>
    <p:embeddedFont>
      <p:font typeface="Arvo" panose="02000000000000000000" pitchFamily="2" charset="77"/>
      <p:regular r:id="rId14"/>
    </p:embeddedFont>
    <p:embeddedFont>
      <p:font typeface="Poppins" pitchFamily="2" charset="77"/>
      <p:regular r:id="rId15"/>
      <p:bold r:id="rId16"/>
      <p:italic r:id="rId17"/>
      <p:boldItalic r:id="rId18"/>
    </p:embeddedFont>
    <p:embeddedFont>
      <p:font typeface="Poppins Bold" pitchFamily="2" charset="77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6.svg"/><Relationship Id="rId5" Type="http://schemas.openxmlformats.org/officeDocument/2006/relationships/image" Target="../media/image53.png"/><Relationship Id="rId10" Type="http://schemas.openxmlformats.org/officeDocument/2006/relationships/image" Target="../media/image5.png"/><Relationship Id="rId4" Type="http://schemas.openxmlformats.org/officeDocument/2006/relationships/image" Target="../media/image52.sv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ktWeT9rUDM?feature=oembed" TargetMode="External"/><Relationship Id="rId6" Type="http://schemas.openxmlformats.org/officeDocument/2006/relationships/hyperlink" Target="https://www.youtube.com/watch?v=7ktWeT9rUDM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png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zJYfQSI1Pk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6.sv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U2Zzscb41g?feature=oembed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3.png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v11KCobm9E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RmnQtqlVZo?feature=oembed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14886" y="-302073"/>
            <a:ext cx="2661546" cy="2661546"/>
          </a:xfrm>
          <a:custGeom>
            <a:avLst/>
            <a:gdLst/>
            <a:ahLst/>
            <a:cxnLst/>
            <a:rect l="l" t="t" r="r" b="b"/>
            <a:pathLst>
              <a:path w="2661546" h="2661546">
                <a:moveTo>
                  <a:pt x="0" y="0"/>
                </a:moveTo>
                <a:lnTo>
                  <a:pt x="2661545" y="0"/>
                </a:lnTo>
                <a:lnTo>
                  <a:pt x="2661545" y="2661546"/>
                </a:lnTo>
                <a:lnTo>
                  <a:pt x="0" y="266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13725" b="-4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6989847"/>
            <a:ext cx="14149132" cy="1808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95"/>
              </a:lnSpc>
              <a:spcBef>
                <a:spcPct val="0"/>
              </a:spcBef>
            </a:pPr>
            <a:r>
              <a:rPr lang="en-US" sz="10568">
                <a:solidFill>
                  <a:srgbClr val="FFDE59"/>
                </a:solidFill>
                <a:latin typeface="Anton"/>
                <a:ea typeface="Anton"/>
                <a:cs typeface="Anton"/>
                <a:sym typeface="Anton"/>
              </a:rPr>
              <a:t>FACES</a:t>
            </a:r>
            <a:r>
              <a:rPr lang="en-US" sz="1056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OF THE FESTIVAL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702620"/>
            <a:ext cx="14488617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spc="900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THE NOVA MUSIC FESTIVAL MASSACRE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91" y="-170234"/>
            <a:ext cx="3329291" cy="10627468"/>
            <a:chOff x="0" y="0"/>
            <a:chExt cx="876850" cy="279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850" cy="2799004"/>
            </a:xfrm>
            <a:custGeom>
              <a:avLst/>
              <a:gdLst/>
              <a:ahLst/>
              <a:cxnLst/>
              <a:rect l="l" t="t" r="r" b="b"/>
              <a:pathLst>
                <a:path w="876850" h="2799004">
                  <a:moveTo>
                    <a:pt x="0" y="0"/>
                  </a:moveTo>
                  <a:lnTo>
                    <a:pt x="876850" y="0"/>
                  </a:lnTo>
                  <a:lnTo>
                    <a:pt x="876850" y="2799004"/>
                  </a:lnTo>
                  <a:lnTo>
                    <a:pt x="0" y="2799004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850" cy="283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329" t="-18918" r="-14814" b="-121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970219" y="-85117"/>
            <a:ext cx="7224327" cy="10457234"/>
            <a:chOff x="0" y="0"/>
            <a:chExt cx="1119237" cy="16200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9237" cy="1620099"/>
            </a:xfrm>
            <a:custGeom>
              <a:avLst/>
              <a:gdLst/>
              <a:ahLst/>
              <a:cxnLst/>
              <a:rect l="l" t="t" r="r" b="b"/>
              <a:pathLst>
                <a:path w="1119237" h="1620099">
                  <a:moveTo>
                    <a:pt x="0" y="0"/>
                  </a:moveTo>
                  <a:lnTo>
                    <a:pt x="1119237" y="0"/>
                  </a:lnTo>
                  <a:lnTo>
                    <a:pt x="1119237" y="1620099"/>
                  </a:lnTo>
                  <a:lnTo>
                    <a:pt x="0" y="1620099"/>
                  </a:lnTo>
                  <a:close/>
                </a:path>
              </a:pathLst>
            </a:custGeom>
            <a:blipFill>
              <a:blip r:embed="rId3"/>
              <a:stretch>
                <a:fillRect t="-1788" b="-1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028700"/>
            <a:ext cx="321013" cy="321013"/>
          </a:xfrm>
          <a:custGeom>
            <a:avLst/>
            <a:gdLst/>
            <a:ahLst/>
            <a:cxnLst/>
            <a:rect l="l" t="t" r="r" b="b"/>
            <a:pathLst>
              <a:path w="321013" h="321013">
                <a:moveTo>
                  <a:pt x="0" y="0"/>
                </a:moveTo>
                <a:lnTo>
                  <a:pt x="321013" y="0"/>
                </a:lnTo>
                <a:lnTo>
                  <a:pt x="321013" y="321013"/>
                </a:lnTo>
                <a:lnTo>
                  <a:pt x="0" y="321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743991" y="1947816"/>
            <a:ext cx="6406693" cy="8339184"/>
            <a:chOff x="0" y="0"/>
            <a:chExt cx="8542257" cy="11118912"/>
          </a:xfrm>
        </p:grpSpPr>
        <p:sp>
          <p:nvSpPr>
            <p:cNvPr id="10" name="Freeform 10"/>
            <p:cNvSpPr/>
            <p:nvPr/>
          </p:nvSpPr>
          <p:spPr>
            <a:xfrm>
              <a:off x="0" y="4169546"/>
              <a:ext cx="8192170" cy="6949366"/>
            </a:xfrm>
            <a:custGeom>
              <a:avLst/>
              <a:gdLst/>
              <a:ahLst/>
              <a:cxnLst/>
              <a:rect l="l" t="t" r="r" b="b"/>
              <a:pathLst>
                <a:path w="8192170" h="6949366">
                  <a:moveTo>
                    <a:pt x="0" y="0"/>
                  </a:moveTo>
                  <a:lnTo>
                    <a:pt x="8192170" y="0"/>
                  </a:lnTo>
                  <a:lnTo>
                    <a:pt x="8192170" y="6949366"/>
                  </a:lnTo>
                  <a:lnTo>
                    <a:pt x="0" y="694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2082" t="-97425" r="-12567" b="-228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8542257" cy="2337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19"/>
                </a:lnSpc>
              </a:pPr>
              <a:r>
                <a:rPr lang="en-US" sz="6399">
                  <a:solidFill>
                    <a:srgbClr val="FFDE59"/>
                  </a:solidFill>
                  <a:latin typeface="Anton"/>
                  <a:ea typeface="Anton"/>
                  <a:cs typeface="Anton"/>
                  <a:sym typeface="Anton"/>
                </a:rPr>
                <a:t>MIA SCHEM RELEASED BY HAMAS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366010"/>
              <a:ext cx="8192170" cy="1399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pc="297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21-YEAR-OLD MIA SCHEM DISPLAYED HER RESILIANCE BY GETTING A TATTOO THAT READS </a:t>
              </a:r>
              <a:r>
                <a:rPr lang="en-US" sz="1999" b="1" spc="297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“WE WILL DANCE AGAIN.”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4499323" y="2750077"/>
            <a:ext cx="14149132" cy="52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FACES</a:t>
            </a:r>
            <a:r>
              <a:rPr lang="en-US" sz="29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OF THE FESTIVAL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259300" y="1028700"/>
            <a:ext cx="436305" cy="451067"/>
          </a:xfrm>
          <a:custGeom>
            <a:avLst/>
            <a:gdLst/>
            <a:ahLst/>
            <a:cxnLst/>
            <a:rect l="l" t="t" r="r" b="b"/>
            <a:pathLst>
              <a:path w="436305" h="451067">
                <a:moveTo>
                  <a:pt x="0" y="0"/>
                </a:moveTo>
                <a:lnTo>
                  <a:pt x="436305" y="0"/>
                </a:lnTo>
                <a:lnTo>
                  <a:pt x="436305" y="451067"/>
                </a:lnTo>
                <a:lnTo>
                  <a:pt x="0" y="4510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91" y="-170234"/>
            <a:ext cx="3329291" cy="10627468"/>
            <a:chOff x="0" y="0"/>
            <a:chExt cx="876850" cy="279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850" cy="2799004"/>
            </a:xfrm>
            <a:custGeom>
              <a:avLst/>
              <a:gdLst/>
              <a:ahLst/>
              <a:cxnLst/>
              <a:rect l="l" t="t" r="r" b="b"/>
              <a:pathLst>
                <a:path w="876850" h="2799004">
                  <a:moveTo>
                    <a:pt x="0" y="0"/>
                  </a:moveTo>
                  <a:lnTo>
                    <a:pt x="876850" y="0"/>
                  </a:lnTo>
                  <a:lnTo>
                    <a:pt x="876850" y="2799004"/>
                  </a:lnTo>
                  <a:lnTo>
                    <a:pt x="0" y="2799004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850" cy="283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329" t="-1654" r="-10394" b="-1006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872381" y="9141357"/>
            <a:ext cx="5138918" cy="753040"/>
            <a:chOff x="0" y="0"/>
            <a:chExt cx="6851891" cy="1004054"/>
          </a:xfrm>
        </p:grpSpPr>
        <p:sp>
          <p:nvSpPr>
            <p:cNvPr id="7" name="Freeform 7"/>
            <p:cNvSpPr/>
            <p:nvPr/>
          </p:nvSpPr>
          <p:spPr>
            <a:xfrm>
              <a:off x="1142353" y="19918"/>
              <a:ext cx="984136" cy="984136"/>
            </a:xfrm>
            <a:custGeom>
              <a:avLst/>
              <a:gdLst/>
              <a:ahLst/>
              <a:cxnLst/>
              <a:rect l="l" t="t" r="r" b="b"/>
              <a:pathLst>
                <a:path w="984136" h="984136">
                  <a:moveTo>
                    <a:pt x="0" y="0"/>
                  </a:moveTo>
                  <a:lnTo>
                    <a:pt x="984136" y="0"/>
                  </a:lnTo>
                  <a:lnTo>
                    <a:pt x="984136" y="984136"/>
                  </a:lnTo>
                  <a:lnTo>
                    <a:pt x="0" y="984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366821" y="19918"/>
              <a:ext cx="465004" cy="984136"/>
            </a:xfrm>
            <a:custGeom>
              <a:avLst/>
              <a:gdLst/>
              <a:ahLst/>
              <a:cxnLst/>
              <a:rect l="l" t="t" r="r" b="b"/>
              <a:pathLst>
                <a:path w="465004" h="984136">
                  <a:moveTo>
                    <a:pt x="0" y="0"/>
                  </a:moveTo>
                  <a:lnTo>
                    <a:pt x="465004" y="0"/>
                  </a:lnTo>
                  <a:lnTo>
                    <a:pt x="465004" y="984136"/>
                  </a:lnTo>
                  <a:lnTo>
                    <a:pt x="0" y="984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9918"/>
              <a:ext cx="904175" cy="984136"/>
            </a:xfrm>
            <a:custGeom>
              <a:avLst/>
              <a:gdLst/>
              <a:ahLst/>
              <a:cxnLst/>
              <a:rect l="l" t="t" r="r" b="b"/>
              <a:pathLst>
                <a:path w="904175" h="984136">
                  <a:moveTo>
                    <a:pt x="0" y="0"/>
                  </a:moveTo>
                  <a:lnTo>
                    <a:pt x="904175" y="0"/>
                  </a:lnTo>
                  <a:lnTo>
                    <a:pt x="904175" y="984136"/>
                  </a:lnTo>
                  <a:lnTo>
                    <a:pt x="0" y="984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133517" y="-38100"/>
              <a:ext cx="3718373" cy="1016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94"/>
                </a:lnSpc>
              </a:pPr>
              <a:r>
                <a:rPr lang="en-US" sz="1496" spc="257">
                  <a:solidFill>
                    <a:srgbClr val="FFDE59"/>
                  </a:solidFill>
                  <a:latin typeface="Poppins"/>
                  <a:ea typeface="Poppins"/>
                  <a:cs typeface="Poppins"/>
                  <a:sym typeface="Poppins"/>
                </a:rPr>
                <a:t>#NEVERAGAIN</a:t>
              </a:r>
            </a:p>
            <a:p>
              <a:pPr algn="l">
                <a:lnSpc>
                  <a:spcPts val="2094"/>
                </a:lnSpc>
              </a:pPr>
              <a:r>
                <a:rPr lang="en-US" sz="1496" spc="257">
                  <a:solidFill>
                    <a:srgbClr val="FFDE59"/>
                  </a:solidFill>
                  <a:latin typeface="Poppins"/>
                  <a:ea typeface="Poppins"/>
                  <a:cs typeface="Poppins"/>
                  <a:sym typeface="Poppins"/>
                </a:rPr>
                <a:t>#BRINGTHEMHOMENOW</a:t>
              </a:r>
            </a:p>
            <a:p>
              <a:pPr algn="l">
                <a:lnSpc>
                  <a:spcPts val="2094"/>
                </a:lnSpc>
                <a:spcBef>
                  <a:spcPct val="0"/>
                </a:spcBef>
              </a:pPr>
              <a:r>
                <a:rPr lang="en-US" sz="1496" spc="257">
                  <a:solidFill>
                    <a:srgbClr val="FFDE59"/>
                  </a:solidFill>
                  <a:latin typeface="Poppins"/>
                  <a:ea typeface="Poppins"/>
                  <a:cs typeface="Poppins"/>
                  <a:sym typeface="Poppins"/>
                </a:rPr>
                <a:t>#WEWILLDANCEAGAIN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380259" y="4344742"/>
            <a:ext cx="7196721" cy="4796615"/>
          </a:xfrm>
          <a:custGeom>
            <a:avLst/>
            <a:gdLst/>
            <a:ahLst/>
            <a:cxnLst/>
            <a:rect l="l" t="t" r="r" b="b"/>
            <a:pathLst>
              <a:path w="7196721" h="4796615">
                <a:moveTo>
                  <a:pt x="0" y="0"/>
                </a:moveTo>
                <a:lnTo>
                  <a:pt x="7196722" y="0"/>
                </a:lnTo>
                <a:lnTo>
                  <a:pt x="7196722" y="4796615"/>
                </a:lnTo>
                <a:lnTo>
                  <a:pt x="0" y="47966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380259" y="826485"/>
            <a:ext cx="9382933" cy="3063875"/>
            <a:chOff x="0" y="0"/>
            <a:chExt cx="12510578" cy="408516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23825"/>
              <a:ext cx="12510578" cy="141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59"/>
                </a:lnSpc>
                <a:spcBef>
                  <a:spcPct val="0"/>
                </a:spcBef>
              </a:pPr>
              <a:r>
                <a:rPr lang="en-US" sz="6399">
                  <a:solidFill>
                    <a:srgbClr val="FFDE59"/>
                  </a:solidFill>
                  <a:latin typeface="Anton"/>
                  <a:ea typeface="Anton"/>
                  <a:cs typeface="Anton"/>
                  <a:sym typeface="Anton"/>
                </a:rPr>
                <a:t>CONCLUSION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99303"/>
              <a:ext cx="10134244" cy="288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40"/>
                </a:lnSpc>
              </a:pPr>
              <a:r>
                <a:rPr lang="en-US" sz="31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The Nova Music Festival massacre was perpetrated against innocent young people. </a:t>
              </a:r>
              <a:r>
                <a:rPr lang="en-US" sz="3100">
                  <a:solidFill>
                    <a:srgbClr val="FFDE59"/>
                  </a:solidFill>
                  <a:latin typeface="Poppins"/>
                  <a:ea typeface="Poppins"/>
                  <a:cs typeface="Poppins"/>
                  <a:sym typeface="Poppins"/>
                </a:rPr>
                <a:t>Israel cannot stop until all the hostages are brought home.</a:t>
              </a:r>
              <a:r>
                <a:rPr lang="en-US" sz="31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 rot="-5400000">
            <a:off x="-4499323" y="2750077"/>
            <a:ext cx="14149132" cy="52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FACES</a:t>
            </a:r>
            <a:r>
              <a:rPr lang="en-US" sz="29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OF THE FESTIVAL</a:t>
            </a:r>
          </a:p>
        </p:txBody>
      </p:sp>
      <p:sp>
        <p:nvSpPr>
          <p:cNvPr id="16" name="Freeform 16"/>
          <p:cNvSpPr/>
          <p:nvPr/>
        </p:nvSpPr>
        <p:spPr>
          <a:xfrm>
            <a:off x="17259300" y="1028700"/>
            <a:ext cx="436305" cy="451067"/>
          </a:xfrm>
          <a:custGeom>
            <a:avLst/>
            <a:gdLst/>
            <a:ahLst/>
            <a:cxnLst/>
            <a:rect l="l" t="t" r="r" b="b"/>
            <a:pathLst>
              <a:path w="436305" h="451067">
                <a:moveTo>
                  <a:pt x="0" y="0"/>
                </a:moveTo>
                <a:lnTo>
                  <a:pt x="436305" y="0"/>
                </a:lnTo>
                <a:lnTo>
                  <a:pt x="436305" y="451067"/>
                </a:lnTo>
                <a:lnTo>
                  <a:pt x="0" y="451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91" y="-170234"/>
            <a:ext cx="3329291" cy="10627468"/>
            <a:chOff x="0" y="0"/>
            <a:chExt cx="876850" cy="279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850" cy="2799004"/>
            </a:xfrm>
            <a:custGeom>
              <a:avLst/>
              <a:gdLst/>
              <a:ahLst/>
              <a:cxnLst/>
              <a:rect l="l" t="t" r="r" b="b"/>
              <a:pathLst>
                <a:path w="876850" h="2799004">
                  <a:moveTo>
                    <a:pt x="0" y="0"/>
                  </a:moveTo>
                  <a:lnTo>
                    <a:pt x="876850" y="0"/>
                  </a:lnTo>
                  <a:lnTo>
                    <a:pt x="876850" y="2799004"/>
                  </a:lnTo>
                  <a:lnTo>
                    <a:pt x="0" y="2799004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850" cy="283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329" t="-14869" b="-52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779524" y="1028700"/>
            <a:ext cx="5051442" cy="8229600"/>
            <a:chOff x="0" y="0"/>
            <a:chExt cx="782601" cy="1274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2601" cy="1274980"/>
            </a:xfrm>
            <a:custGeom>
              <a:avLst/>
              <a:gdLst/>
              <a:ahLst/>
              <a:cxnLst/>
              <a:rect l="l" t="t" r="r" b="b"/>
              <a:pathLst>
                <a:path w="782601" h="1274980">
                  <a:moveTo>
                    <a:pt x="0" y="0"/>
                  </a:moveTo>
                  <a:lnTo>
                    <a:pt x="782601" y="0"/>
                  </a:lnTo>
                  <a:lnTo>
                    <a:pt x="782601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3"/>
              <a:stretch>
                <a:fillRect l="-72186" r="-721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74472" y="2350993"/>
            <a:ext cx="7204573" cy="5585014"/>
            <a:chOff x="0" y="0"/>
            <a:chExt cx="9606097" cy="7446686"/>
          </a:xfrm>
        </p:grpSpPr>
        <p:sp>
          <p:nvSpPr>
            <p:cNvPr id="9" name="TextBox 9"/>
            <p:cNvSpPr txBox="1"/>
            <p:nvPr/>
          </p:nvSpPr>
          <p:spPr>
            <a:xfrm>
              <a:off x="1239523" y="1742031"/>
              <a:ext cx="6771545" cy="2779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The Supernova Music Festival in Re’im, Israel was an electronic music festival in the Gaza envelope attended by 3,500-4,000 young people. 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95584" y="1808706"/>
              <a:ext cx="351159" cy="351159"/>
              <a:chOff x="0" y="0"/>
              <a:chExt cx="69365" cy="6936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365" cy="69365"/>
              </a:xfrm>
              <a:custGeom>
                <a:avLst/>
                <a:gdLst/>
                <a:ahLst/>
                <a:cxnLst/>
                <a:rect l="l" t="t" r="r" b="b"/>
                <a:pathLst>
                  <a:path w="69365" h="69365">
                    <a:moveTo>
                      <a:pt x="0" y="0"/>
                    </a:moveTo>
                    <a:lnTo>
                      <a:pt x="69365" y="0"/>
                    </a:lnTo>
                    <a:lnTo>
                      <a:pt x="69365" y="69365"/>
                    </a:lnTo>
                    <a:lnTo>
                      <a:pt x="0" y="69365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69365" cy="1074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239523" y="4667290"/>
              <a:ext cx="6434623" cy="2779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At 6:29 am terrorists began attacking the festival grounds, murdering hundreds of innocent party-goers and kidnapping over 40 to Gaza.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95584" y="4685502"/>
              <a:ext cx="351159" cy="351159"/>
              <a:chOff x="0" y="0"/>
              <a:chExt cx="69365" cy="693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9365" cy="69365"/>
              </a:xfrm>
              <a:custGeom>
                <a:avLst/>
                <a:gdLst/>
                <a:ahLst/>
                <a:cxnLst/>
                <a:rect l="l" t="t" r="r" b="b"/>
                <a:pathLst>
                  <a:path w="69365" h="69365">
                    <a:moveTo>
                      <a:pt x="0" y="0"/>
                    </a:moveTo>
                    <a:lnTo>
                      <a:pt x="69365" y="0"/>
                    </a:lnTo>
                    <a:lnTo>
                      <a:pt x="69365" y="69365"/>
                    </a:lnTo>
                    <a:lnTo>
                      <a:pt x="0" y="69365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69365" cy="1074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-123825"/>
              <a:ext cx="9606097" cy="141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59"/>
                </a:lnSpc>
                <a:spcBef>
                  <a:spcPct val="0"/>
                </a:spcBef>
              </a:pPr>
              <a:r>
                <a:rPr lang="en-US" sz="6399">
                  <a:solidFill>
                    <a:srgbClr val="FFDE59"/>
                  </a:solidFill>
                  <a:latin typeface="Anton"/>
                  <a:ea typeface="Anton"/>
                  <a:cs typeface="Anton"/>
                  <a:sym typeface="Anton"/>
                </a:rPr>
                <a:t>WHAT WAS NOVA?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 rot="-5400000">
            <a:off x="-4499323" y="2750077"/>
            <a:ext cx="14149132" cy="52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FACES</a:t>
            </a:r>
            <a:r>
              <a:rPr lang="en-US" sz="29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OF THE FESTIVAL</a:t>
            </a:r>
          </a:p>
        </p:txBody>
      </p:sp>
      <p:sp>
        <p:nvSpPr>
          <p:cNvPr id="19" name="Freeform 19"/>
          <p:cNvSpPr/>
          <p:nvPr/>
        </p:nvSpPr>
        <p:spPr>
          <a:xfrm>
            <a:off x="17259300" y="1028700"/>
            <a:ext cx="436305" cy="451067"/>
          </a:xfrm>
          <a:custGeom>
            <a:avLst/>
            <a:gdLst/>
            <a:ahLst/>
            <a:cxnLst/>
            <a:rect l="l" t="t" r="r" b="b"/>
            <a:pathLst>
              <a:path w="436305" h="451067">
                <a:moveTo>
                  <a:pt x="0" y="0"/>
                </a:moveTo>
                <a:lnTo>
                  <a:pt x="436305" y="0"/>
                </a:lnTo>
                <a:lnTo>
                  <a:pt x="436305" y="451067"/>
                </a:lnTo>
                <a:lnTo>
                  <a:pt x="0" y="451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91" y="-170234"/>
            <a:ext cx="3329291" cy="10627468"/>
            <a:chOff x="0" y="0"/>
            <a:chExt cx="876850" cy="279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850" cy="2799004"/>
            </a:xfrm>
            <a:custGeom>
              <a:avLst/>
              <a:gdLst/>
              <a:ahLst/>
              <a:cxnLst/>
              <a:rect l="l" t="t" r="r" b="b"/>
              <a:pathLst>
                <a:path w="876850" h="2799004">
                  <a:moveTo>
                    <a:pt x="0" y="0"/>
                  </a:moveTo>
                  <a:lnTo>
                    <a:pt x="876850" y="0"/>
                  </a:lnTo>
                  <a:lnTo>
                    <a:pt x="876850" y="2799004"/>
                  </a:lnTo>
                  <a:lnTo>
                    <a:pt x="0" y="2799004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850" cy="283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t="-8747" r="-16934" b="-81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321013" cy="321013"/>
          </a:xfrm>
          <a:custGeom>
            <a:avLst/>
            <a:gdLst/>
            <a:ahLst/>
            <a:cxnLst/>
            <a:rect l="l" t="t" r="r" b="b"/>
            <a:pathLst>
              <a:path w="321013" h="321013">
                <a:moveTo>
                  <a:pt x="0" y="0"/>
                </a:moveTo>
                <a:lnTo>
                  <a:pt x="321013" y="0"/>
                </a:lnTo>
                <a:lnTo>
                  <a:pt x="321013" y="321013"/>
                </a:lnTo>
                <a:lnTo>
                  <a:pt x="0" y="321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80259" y="904875"/>
            <a:ext cx="11155073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FFDE59"/>
                </a:solidFill>
                <a:latin typeface="Anton"/>
                <a:ea typeface="Anton"/>
                <a:cs typeface="Anton"/>
                <a:sym typeface="Anton"/>
              </a:rPr>
              <a:t>THE MASSACRE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04322" y="9049780"/>
            <a:ext cx="5324252" cy="300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6"/>
              </a:lnSpc>
            </a:pPr>
            <a:r>
              <a:rPr lang="en-US" sz="1661" u="sng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  <a:hlinkClick r:id="rId6" tooltip="https://www.youtube.com/watch?v=7ktWeT9rUDM"/>
              </a:rPr>
              <a:t>https://www.youtube.com/watch?v=7ktWeT9rUDM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-4499323" y="2750077"/>
            <a:ext cx="14149132" cy="52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FACES</a:t>
            </a:r>
            <a:r>
              <a:rPr lang="en-US" sz="29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OF THE FESTIVAL</a:t>
            </a:r>
          </a:p>
        </p:txBody>
      </p:sp>
      <p:sp>
        <p:nvSpPr>
          <p:cNvPr id="11" name="Freeform 11"/>
          <p:cNvSpPr/>
          <p:nvPr/>
        </p:nvSpPr>
        <p:spPr>
          <a:xfrm>
            <a:off x="17259300" y="1028700"/>
            <a:ext cx="436305" cy="451067"/>
          </a:xfrm>
          <a:custGeom>
            <a:avLst/>
            <a:gdLst/>
            <a:ahLst/>
            <a:cxnLst/>
            <a:rect l="l" t="t" r="r" b="b"/>
            <a:pathLst>
              <a:path w="436305" h="451067">
                <a:moveTo>
                  <a:pt x="0" y="0"/>
                </a:moveTo>
                <a:lnTo>
                  <a:pt x="436305" y="0"/>
                </a:lnTo>
                <a:lnTo>
                  <a:pt x="436305" y="451067"/>
                </a:lnTo>
                <a:lnTo>
                  <a:pt x="0" y="4510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Online Media 11" descr="Nova music festival massacre">
            <a:hlinkClick r:id="" action="ppaction://media"/>
            <a:extLst>
              <a:ext uri="{FF2B5EF4-FFF2-40B4-BE49-F238E27FC236}">
                <a16:creationId xmlns:a16="http://schemas.microsoft.com/office/drawing/2014/main" id="{0FBFA064-81D3-9FF8-7597-AEF96446BE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404322" y="2314510"/>
            <a:ext cx="11920832" cy="6735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91" y="-170234"/>
            <a:ext cx="3329291" cy="10627468"/>
            <a:chOff x="0" y="0"/>
            <a:chExt cx="876850" cy="279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850" cy="2799004"/>
            </a:xfrm>
            <a:custGeom>
              <a:avLst/>
              <a:gdLst/>
              <a:ahLst/>
              <a:cxnLst/>
              <a:rect l="l" t="t" r="r" b="b"/>
              <a:pathLst>
                <a:path w="876850" h="2799004">
                  <a:moveTo>
                    <a:pt x="0" y="0"/>
                  </a:moveTo>
                  <a:lnTo>
                    <a:pt x="876850" y="0"/>
                  </a:lnTo>
                  <a:lnTo>
                    <a:pt x="876850" y="2799004"/>
                  </a:lnTo>
                  <a:lnTo>
                    <a:pt x="0" y="2799004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850" cy="283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l="-1329" t="-11549" r="-1087" b="-98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321013" cy="321013"/>
          </a:xfrm>
          <a:custGeom>
            <a:avLst/>
            <a:gdLst/>
            <a:ahLst/>
            <a:cxnLst/>
            <a:rect l="l" t="t" r="r" b="b"/>
            <a:pathLst>
              <a:path w="321013" h="321013">
                <a:moveTo>
                  <a:pt x="0" y="0"/>
                </a:moveTo>
                <a:lnTo>
                  <a:pt x="321013" y="0"/>
                </a:lnTo>
                <a:lnTo>
                  <a:pt x="321013" y="321013"/>
                </a:lnTo>
                <a:lnTo>
                  <a:pt x="0" y="321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80259" y="904875"/>
            <a:ext cx="931223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FFDE59"/>
                </a:solidFill>
                <a:latin typeface="Anton"/>
                <a:ea typeface="Anton"/>
                <a:cs typeface="Anton"/>
                <a:sym typeface="Anton"/>
              </a:rPr>
              <a:t>NOVA EXHIBIT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-4499323" y="2750077"/>
            <a:ext cx="14149132" cy="52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FACES</a:t>
            </a:r>
            <a:r>
              <a:rPr lang="en-US" sz="29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OF THE FESTIVAL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259300" y="1028700"/>
            <a:ext cx="436305" cy="451067"/>
          </a:xfrm>
          <a:custGeom>
            <a:avLst/>
            <a:gdLst/>
            <a:ahLst/>
            <a:cxnLst/>
            <a:rect l="l" t="t" r="r" b="b"/>
            <a:pathLst>
              <a:path w="436305" h="451067">
                <a:moveTo>
                  <a:pt x="0" y="0"/>
                </a:moveTo>
                <a:lnTo>
                  <a:pt x="436305" y="0"/>
                </a:lnTo>
                <a:lnTo>
                  <a:pt x="436305" y="451067"/>
                </a:lnTo>
                <a:lnTo>
                  <a:pt x="0" y="451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Online Media 10" descr="NYC exhibition remembers the Nova Music Fest Massacre">
            <a:hlinkClick r:id="" action="ppaction://media"/>
            <a:extLst>
              <a:ext uri="{FF2B5EF4-FFF2-40B4-BE49-F238E27FC236}">
                <a16:creationId xmlns:a16="http://schemas.microsoft.com/office/drawing/2014/main" id="{57DD4CAC-D6A1-EBB0-B89B-20B09E060E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380259" y="2340578"/>
            <a:ext cx="11594831" cy="6551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91" y="-170234"/>
            <a:ext cx="3329291" cy="10627468"/>
            <a:chOff x="0" y="0"/>
            <a:chExt cx="876850" cy="279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850" cy="2799004"/>
            </a:xfrm>
            <a:custGeom>
              <a:avLst/>
              <a:gdLst/>
              <a:ahLst/>
              <a:cxnLst/>
              <a:rect l="l" t="t" r="r" b="b"/>
              <a:pathLst>
                <a:path w="876850" h="2799004">
                  <a:moveTo>
                    <a:pt x="0" y="0"/>
                  </a:moveTo>
                  <a:lnTo>
                    <a:pt x="876850" y="0"/>
                  </a:lnTo>
                  <a:lnTo>
                    <a:pt x="876850" y="2799004"/>
                  </a:lnTo>
                  <a:lnTo>
                    <a:pt x="0" y="2799004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850" cy="283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7593" t="-34918" r="-17653" b="-153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835140" y="2381326"/>
            <a:ext cx="8897747" cy="7165376"/>
            <a:chOff x="0" y="0"/>
            <a:chExt cx="11863663" cy="9553835"/>
          </a:xfrm>
        </p:grpSpPr>
        <p:grpSp>
          <p:nvGrpSpPr>
            <p:cNvPr id="7" name="Group 7"/>
            <p:cNvGrpSpPr/>
            <p:nvPr/>
          </p:nvGrpSpPr>
          <p:grpSpPr>
            <a:xfrm>
              <a:off x="15818" y="0"/>
              <a:ext cx="3319315" cy="331931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9292" r="-4848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107571" y="0"/>
              <a:ext cx="3319315" cy="3319315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43945" t="-5237" r="-39387" b="-1919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8199325" y="0"/>
              <a:ext cx="3319315" cy="331931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100036" t="-64255" r="-92700" b="-8444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3616224"/>
              <a:ext cx="3319315" cy="487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1"/>
                </a:lnSpc>
                <a:spcBef>
                  <a:spcPct val="0"/>
                </a:spcBef>
              </a:pPr>
              <a:r>
                <a:rPr lang="en-US" sz="2072" b="1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Shani Louk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106746"/>
              <a:ext cx="3319315" cy="434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49"/>
                </a:lnSpc>
                <a:spcBef>
                  <a:spcPct val="0"/>
                </a:spcBef>
              </a:pPr>
              <a:r>
                <a:rPr lang="en-US" sz="1892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Tattoo artist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091753" y="3616224"/>
              <a:ext cx="3319315" cy="487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1"/>
                </a:lnSpc>
                <a:spcBef>
                  <a:spcPct val="0"/>
                </a:spcBef>
              </a:pPr>
              <a:r>
                <a:rPr lang="en-US" sz="2072" b="1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Lotan Abir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091753" y="4106746"/>
              <a:ext cx="3319315" cy="434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49"/>
                </a:lnSpc>
                <a:spcBef>
                  <a:spcPct val="0"/>
                </a:spcBef>
              </a:pPr>
              <a:r>
                <a:rPr lang="en-US" sz="1892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IDF soldier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184214" y="3616224"/>
              <a:ext cx="3319315" cy="487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1"/>
                </a:lnSpc>
                <a:spcBef>
                  <a:spcPct val="0"/>
                </a:spcBef>
              </a:pPr>
              <a:r>
                <a:rPr lang="en-US" sz="2072" b="1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Shalev Madmoni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184214" y="4106746"/>
              <a:ext cx="3319315" cy="434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49"/>
                </a:lnSpc>
                <a:spcBef>
                  <a:spcPct val="0"/>
                </a:spcBef>
              </a:pPr>
              <a:r>
                <a:rPr lang="en-US" sz="1892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Franchise manager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15818" y="4859077"/>
              <a:ext cx="3431148" cy="3431148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30174" r="-3017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52388" y="4859077"/>
              <a:ext cx="3431148" cy="3431148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30174" r="-3017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8090987" y="4859077"/>
              <a:ext cx="3428359" cy="3428359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18085" b="-1808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5818" y="8598259"/>
              <a:ext cx="2413735" cy="469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8"/>
                </a:lnSpc>
                <a:spcBef>
                  <a:spcPct val="0"/>
                </a:spcBef>
              </a:pPr>
              <a:r>
                <a:rPr lang="en-US" sz="2070" b="1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Noy Aviv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5818" y="8965496"/>
              <a:ext cx="2756754" cy="437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45"/>
                </a:lnSpc>
                <a:spcBef>
                  <a:spcPct val="0"/>
                </a:spcBef>
              </a:pPr>
              <a:r>
                <a:rPr lang="en-US" sz="188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English Teacher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168038" y="8597776"/>
              <a:ext cx="2413735" cy="469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8"/>
                </a:lnSpc>
                <a:spcBef>
                  <a:spcPct val="0"/>
                </a:spcBef>
              </a:pPr>
              <a:r>
                <a:rPr lang="en-US" sz="2070" b="1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Dor Avitan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107571" y="9043241"/>
              <a:ext cx="3606558" cy="437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45"/>
                </a:lnSpc>
                <a:spcBef>
                  <a:spcPct val="0"/>
                </a:spcBef>
              </a:pPr>
              <a:r>
                <a:rPr lang="en-US" sz="188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Singer and Songwriter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090987" y="8589798"/>
              <a:ext cx="3230633" cy="469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8"/>
                </a:lnSpc>
                <a:spcBef>
                  <a:spcPct val="0"/>
                </a:spcBef>
              </a:pPr>
              <a:r>
                <a:rPr lang="en-US" sz="2070" b="1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Eden Abdullayev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090987" y="9116193"/>
              <a:ext cx="3772676" cy="437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45"/>
                </a:lnSpc>
                <a:spcBef>
                  <a:spcPct val="0"/>
                </a:spcBef>
              </a:pPr>
              <a:r>
                <a:rPr lang="en-US" sz="188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Waitress and Student 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450708" y="619421"/>
            <a:ext cx="13907741" cy="1520189"/>
            <a:chOff x="0" y="0"/>
            <a:chExt cx="18543654" cy="2026919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123825"/>
              <a:ext cx="18543654" cy="141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59"/>
                </a:lnSpc>
                <a:spcBef>
                  <a:spcPct val="0"/>
                </a:spcBef>
              </a:pPr>
              <a:r>
                <a:rPr lang="en-US" sz="6399">
                  <a:solidFill>
                    <a:srgbClr val="FFDE59"/>
                  </a:solidFill>
                  <a:latin typeface="Anton"/>
                  <a:ea typeface="Anton"/>
                  <a:cs typeface="Anton"/>
                  <a:sym typeface="Anton"/>
                </a:rPr>
                <a:t>367 NOVA ATTENDEES MURDERED BY HAMAS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6187" y="1215178"/>
              <a:ext cx="17821275" cy="811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b="1" spc="2565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MORE THAN JUST NUMBERS 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407904" y="10248148"/>
            <a:ext cx="1993348" cy="24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4"/>
              </a:lnSpc>
              <a:spcBef>
                <a:spcPct val="0"/>
              </a:spcBef>
            </a:pPr>
            <a:r>
              <a:rPr lang="en-US" sz="1424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Singer and Songwriter</a:t>
            </a:r>
          </a:p>
        </p:txBody>
      </p:sp>
      <p:sp>
        <p:nvSpPr>
          <p:cNvPr id="35" name="TextBox 35"/>
          <p:cNvSpPr txBox="1"/>
          <p:nvPr/>
        </p:nvSpPr>
        <p:spPr>
          <a:xfrm rot="-5400000">
            <a:off x="-4499323" y="2750077"/>
            <a:ext cx="14149132" cy="52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FACES</a:t>
            </a:r>
            <a:r>
              <a:rPr lang="en-US" sz="29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OF THE FESTIVAL</a:t>
            </a:r>
          </a:p>
        </p:txBody>
      </p:sp>
      <p:sp>
        <p:nvSpPr>
          <p:cNvPr id="36" name="Freeform 36"/>
          <p:cNvSpPr/>
          <p:nvPr/>
        </p:nvSpPr>
        <p:spPr>
          <a:xfrm>
            <a:off x="17259300" y="1028700"/>
            <a:ext cx="436305" cy="451067"/>
          </a:xfrm>
          <a:custGeom>
            <a:avLst/>
            <a:gdLst/>
            <a:ahLst/>
            <a:cxnLst/>
            <a:rect l="l" t="t" r="r" b="b"/>
            <a:pathLst>
              <a:path w="436305" h="451067">
                <a:moveTo>
                  <a:pt x="0" y="0"/>
                </a:moveTo>
                <a:lnTo>
                  <a:pt x="436305" y="0"/>
                </a:lnTo>
                <a:lnTo>
                  <a:pt x="436305" y="451067"/>
                </a:lnTo>
                <a:lnTo>
                  <a:pt x="0" y="4510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91" y="-170234"/>
            <a:ext cx="3329291" cy="10627468"/>
            <a:chOff x="0" y="0"/>
            <a:chExt cx="876850" cy="279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850" cy="2799004"/>
            </a:xfrm>
            <a:custGeom>
              <a:avLst/>
              <a:gdLst/>
              <a:ahLst/>
              <a:cxnLst/>
              <a:rect l="l" t="t" r="r" b="b"/>
              <a:pathLst>
                <a:path w="876850" h="2799004">
                  <a:moveTo>
                    <a:pt x="0" y="0"/>
                  </a:moveTo>
                  <a:lnTo>
                    <a:pt x="876850" y="0"/>
                  </a:lnTo>
                  <a:lnTo>
                    <a:pt x="876850" y="2799004"/>
                  </a:lnTo>
                  <a:lnTo>
                    <a:pt x="0" y="2799004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850" cy="283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l="-1329" t="-1899" r="-20860" b="-67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321013" cy="321013"/>
          </a:xfrm>
          <a:custGeom>
            <a:avLst/>
            <a:gdLst/>
            <a:ahLst/>
            <a:cxnLst/>
            <a:rect l="l" t="t" r="r" b="b"/>
            <a:pathLst>
              <a:path w="321013" h="321013">
                <a:moveTo>
                  <a:pt x="0" y="0"/>
                </a:moveTo>
                <a:lnTo>
                  <a:pt x="321013" y="0"/>
                </a:lnTo>
                <a:lnTo>
                  <a:pt x="321013" y="321013"/>
                </a:lnTo>
                <a:lnTo>
                  <a:pt x="0" y="321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463966" y="1999615"/>
            <a:ext cx="5246370" cy="7270804"/>
            <a:chOff x="0" y="0"/>
            <a:chExt cx="812800" cy="11264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126438"/>
            </a:xfrm>
            <a:custGeom>
              <a:avLst/>
              <a:gdLst/>
              <a:ahLst/>
              <a:cxnLst/>
              <a:rect l="l" t="t" r="r" b="b"/>
              <a:pathLst>
                <a:path w="812800" h="1126438">
                  <a:moveTo>
                    <a:pt x="0" y="0"/>
                  </a:moveTo>
                  <a:lnTo>
                    <a:pt x="812800" y="0"/>
                  </a:lnTo>
                  <a:lnTo>
                    <a:pt x="812800" y="1126438"/>
                  </a:lnTo>
                  <a:lnTo>
                    <a:pt x="0" y="1126438"/>
                  </a:lnTo>
                  <a:close/>
                </a:path>
              </a:pathLst>
            </a:custGeom>
            <a:blipFill>
              <a:blip r:embed="rId6"/>
              <a:stretch>
                <a:fillRect l="-125590" t="-39074" r="-145240" b="-278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80259" y="904875"/>
            <a:ext cx="11155073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FFDE59"/>
                </a:solidFill>
                <a:latin typeface="Anton"/>
                <a:ea typeface="Anton"/>
                <a:cs typeface="Anton"/>
                <a:sym typeface="Anton"/>
              </a:rPr>
              <a:t>TAL’S TESTIMONY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957796" y="1956954"/>
            <a:ext cx="6865199" cy="1954432"/>
            <a:chOff x="0" y="-822676"/>
            <a:chExt cx="9153599" cy="260590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822676"/>
              <a:ext cx="9153599" cy="1967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 spc="357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“</a:t>
              </a:r>
              <a:r>
                <a:rPr lang="en-US" sz="2100" b="1" spc="357" dirty="0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THE HARDEST DAY FOR ME</a:t>
              </a:r>
              <a:r>
                <a:rPr lang="en-US" sz="2100" b="1" spc="357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WAS NOT THE 7TH OF OCTOBER, IT </a:t>
              </a:r>
              <a:r>
                <a:rPr lang="en-US" sz="2100" b="1" spc="357" dirty="0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WAS THE 8TH</a:t>
              </a:r>
              <a:r>
                <a:rPr lang="en-US" sz="2100" b="1" spc="357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</a:t>
              </a:r>
              <a:r>
                <a:rPr lang="en-US" sz="2100" b="1" spc="357" dirty="0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WHEN I STARTED REALIZING</a:t>
              </a:r>
              <a:r>
                <a:rPr lang="en-US" sz="2100" b="1" spc="357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HOW MANY OF </a:t>
              </a:r>
              <a:r>
                <a:rPr lang="en-US" sz="2100" b="1" spc="357" dirty="0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THE PEOPLE THAT I LOVE ARE DEAD</a:t>
              </a:r>
              <a:r>
                <a:rPr lang="en-US" sz="2100" b="1" spc="357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.”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08444" y="1345592"/>
              <a:ext cx="8736710" cy="437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5"/>
                </a:lnSpc>
                <a:spcBef>
                  <a:spcPct val="0"/>
                </a:spcBef>
              </a:pPr>
              <a:r>
                <a:rPr lang="en-US" sz="1889" spc="185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Tal </a:t>
              </a:r>
              <a:r>
                <a:rPr lang="en-US" sz="1889" spc="185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Shimony</a:t>
              </a:r>
              <a:r>
                <a:rPr lang="en-US" sz="1889" spc="185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, October 7th survivor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 rot="-5400000">
            <a:off x="-4499323" y="2750077"/>
            <a:ext cx="14149132" cy="52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FACES</a:t>
            </a:r>
            <a:r>
              <a:rPr lang="en-US" sz="29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OF THE FESTIVAL</a:t>
            </a:r>
          </a:p>
        </p:txBody>
      </p:sp>
      <p:sp>
        <p:nvSpPr>
          <p:cNvPr id="15" name="Freeform 15"/>
          <p:cNvSpPr/>
          <p:nvPr/>
        </p:nvSpPr>
        <p:spPr>
          <a:xfrm>
            <a:off x="17259300" y="1028700"/>
            <a:ext cx="436305" cy="451067"/>
          </a:xfrm>
          <a:custGeom>
            <a:avLst/>
            <a:gdLst/>
            <a:ahLst/>
            <a:cxnLst/>
            <a:rect l="l" t="t" r="r" b="b"/>
            <a:pathLst>
              <a:path w="436305" h="451067">
                <a:moveTo>
                  <a:pt x="0" y="0"/>
                </a:moveTo>
                <a:lnTo>
                  <a:pt x="436305" y="0"/>
                </a:lnTo>
                <a:lnTo>
                  <a:pt x="436305" y="451067"/>
                </a:lnTo>
                <a:lnTo>
                  <a:pt x="0" y="4510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Online Media 15" descr="Tal's Testimony: Surviving the Nova Music Festival Massacre in Israel">
            <a:hlinkClick r:id="" action="ppaction://media"/>
            <a:extLst>
              <a:ext uri="{FF2B5EF4-FFF2-40B4-BE49-F238E27FC236}">
                <a16:creationId xmlns:a16="http://schemas.microsoft.com/office/drawing/2014/main" id="{833AEF76-45B0-D43E-ACAB-E8459CD0C7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9977590" y="4157148"/>
            <a:ext cx="7115273" cy="5336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91" y="-170234"/>
            <a:ext cx="3329291" cy="10627468"/>
            <a:chOff x="0" y="0"/>
            <a:chExt cx="876850" cy="279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850" cy="2799004"/>
            </a:xfrm>
            <a:custGeom>
              <a:avLst/>
              <a:gdLst/>
              <a:ahLst/>
              <a:cxnLst/>
              <a:rect l="l" t="t" r="r" b="b"/>
              <a:pathLst>
                <a:path w="876850" h="2799004">
                  <a:moveTo>
                    <a:pt x="0" y="0"/>
                  </a:moveTo>
                  <a:lnTo>
                    <a:pt x="876850" y="0"/>
                  </a:lnTo>
                  <a:lnTo>
                    <a:pt x="876850" y="2799004"/>
                  </a:lnTo>
                  <a:lnTo>
                    <a:pt x="0" y="2799004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850" cy="283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22970" t="-9120" r="-47848" b="-700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321013" cy="321013"/>
          </a:xfrm>
          <a:custGeom>
            <a:avLst/>
            <a:gdLst/>
            <a:ahLst/>
            <a:cxnLst/>
            <a:rect l="l" t="t" r="r" b="b"/>
            <a:pathLst>
              <a:path w="321013" h="321013">
                <a:moveTo>
                  <a:pt x="0" y="0"/>
                </a:moveTo>
                <a:lnTo>
                  <a:pt x="321013" y="0"/>
                </a:lnTo>
                <a:lnTo>
                  <a:pt x="321013" y="321013"/>
                </a:lnTo>
                <a:lnTo>
                  <a:pt x="0" y="321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80259" y="904875"/>
            <a:ext cx="12102819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FFDE59"/>
                </a:solidFill>
                <a:latin typeface="Anton"/>
                <a:ea typeface="Anton"/>
                <a:cs typeface="Anton"/>
                <a:sym typeface="Anton"/>
              </a:rPr>
              <a:t>SHYE’S TESTIMONY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-4499323" y="2750077"/>
            <a:ext cx="14149132" cy="52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FACES</a:t>
            </a:r>
            <a:r>
              <a:rPr lang="en-US" sz="29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OF THE FESTIVAL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259300" y="1028700"/>
            <a:ext cx="436305" cy="451067"/>
          </a:xfrm>
          <a:custGeom>
            <a:avLst/>
            <a:gdLst/>
            <a:ahLst/>
            <a:cxnLst/>
            <a:rect l="l" t="t" r="r" b="b"/>
            <a:pathLst>
              <a:path w="436305" h="451067">
                <a:moveTo>
                  <a:pt x="0" y="0"/>
                </a:moveTo>
                <a:lnTo>
                  <a:pt x="436305" y="0"/>
                </a:lnTo>
                <a:lnTo>
                  <a:pt x="436305" y="451067"/>
                </a:lnTo>
                <a:lnTo>
                  <a:pt x="0" y="451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Online Media 10" descr="“I felt on edge”: Toronto survivor of Hamas attack at Israel music festival speaks out">
            <a:hlinkClick r:id="" action="ppaction://media"/>
            <a:extLst>
              <a:ext uri="{FF2B5EF4-FFF2-40B4-BE49-F238E27FC236}">
                <a16:creationId xmlns:a16="http://schemas.microsoft.com/office/drawing/2014/main" id="{8A8B6611-6A1C-0F83-7345-98B1B826959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380259" y="2314510"/>
            <a:ext cx="11697941" cy="6609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91" y="-170234"/>
            <a:ext cx="3329291" cy="10627468"/>
            <a:chOff x="0" y="0"/>
            <a:chExt cx="876850" cy="279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850" cy="2799004"/>
            </a:xfrm>
            <a:custGeom>
              <a:avLst/>
              <a:gdLst/>
              <a:ahLst/>
              <a:cxnLst/>
              <a:rect l="l" t="t" r="r" b="b"/>
              <a:pathLst>
                <a:path w="876850" h="2799004">
                  <a:moveTo>
                    <a:pt x="0" y="0"/>
                  </a:moveTo>
                  <a:lnTo>
                    <a:pt x="876850" y="0"/>
                  </a:lnTo>
                  <a:lnTo>
                    <a:pt x="876850" y="2799004"/>
                  </a:lnTo>
                  <a:lnTo>
                    <a:pt x="0" y="2799004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850" cy="283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09760" t="-60619" r="-37738" b="-868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879182" y="2211917"/>
            <a:ext cx="9177599" cy="7743845"/>
            <a:chOff x="0" y="0"/>
            <a:chExt cx="12236799" cy="1032512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236799" cy="10325127"/>
              <a:chOff x="0" y="0"/>
              <a:chExt cx="2417146" cy="20395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417145" cy="2039531"/>
              </a:xfrm>
              <a:custGeom>
                <a:avLst/>
                <a:gdLst/>
                <a:ahLst/>
                <a:cxnLst/>
                <a:rect l="l" t="t" r="r" b="b"/>
                <a:pathLst>
                  <a:path w="2417145" h="2039531">
                    <a:moveTo>
                      <a:pt x="0" y="0"/>
                    </a:moveTo>
                    <a:lnTo>
                      <a:pt x="2417145" y="0"/>
                    </a:lnTo>
                    <a:lnTo>
                      <a:pt x="2417145" y="2039531"/>
                    </a:lnTo>
                    <a:lnTo>
                      <a:pt x="0" y="20395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417146" cy="2077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2039467" cy="3441709"/>
              <a:chOff x="0" y="0"/>
              <a:chExt cx="252514" cy="4261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6953" t="-5555" r="-18062" b="-1000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039467" y="0"/>
              <a:ext cx="2039467" cy="3441709"/>
              <a:chOff x="0" y="0"/>
              <a:chExt cx="252514" cy="42613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16253" t="-5391" r="-17902" b="-929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078933" y="0"/>
              <a:ext cx="2039467" cy="3441709"/>
              <a:chOff x="0" y="0"/>
              <a:chExt cx="252514" cy="42613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18881" t="-4555" r="-13140" b="-794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18400" y="0"/>
              <a:ext cx="2039467" cy="3441709"/>
              <a:chOff x="0" y="0"/>
              <a:chExt cx="252514" cy="4261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3975" t="-3405" r="-18503" b="-1057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157866" y="0"/>
              <a:ext cx="2039467" cy="3441709"/>
              <a:chOff x="0" y="0"/>
              <a:chExt cx="252514" cy="42613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8222" t="-4330" r="-20865" b="-93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197333" y="0"/>
              <a:ext cx="2039467" cy="3441709"/>
              <a:chOff x="0" y="0"/>
              <a:chExt cx="252514" cy="42613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13938" t="-2717" r="-14682" b="-921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3441709"/>
              <a:ext cx="2039467" cy="3441709"/>
              <a:chOff x="0" y="0"/>
              <a:chExt cx="252514" cy="42613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9886" t="-6217" r="-20981" b="-811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039467" y="3441709"/>
              <a:ext cx="2039467" cy="3441709"/>
              <a:chOff x="0" y="0"/>
              <a:chExt cx="252514" cy="42613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15495" t="-4938" r="-26240" b="-597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4078933" y="3441709"/>
              <a:ext cx="2039467" cy="3441709"/>
              <a:chOff x="0" y="0"/>
              <a:chExt cx="252514" cy="42613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16546" t="-5686" r="-15462" b="-730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6118400" y="3441709"/>
              <a:ext cx="2039467" cy="3441709"/>
              <a:chOff x="0" y="0"/>
              <a:chExt cx="252514" cy="42613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16199" t="-5601" r="-17486" b="-808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157866" y="3441709"/>
              <a:ext cx="2039467" cy="3441709"/>
              <a:chOff x="0" y="0"/>
              <a:chExt cx="252514" cy="42613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16145" t="-4978" r="-17501" b="-862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0197333" y="3441709"/>
              <a:ext cx="2039467" cy="3441709"/>
              <a:chOff x="0" y="0"/>
              <a:chExt cx="252514" cy="42613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14"/>
                <a:stretch>
                  <a:fillRect l="-28893" t="-10518" r="-19859" b="-899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6883418"/>
              <a:ext cx="2039467" cy="3441709"/>
              <a:chOff x="0" y="0"/>
              <a:chExt cx="252514" cy="42613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16947" t="-8702" r="-14644" b="-174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039467" y="6883418"/>
              <a:ext cx="2039467" cy="3441709"/>
              <a:chOff x="0" y="0"/>
              <a:chExt cx="252514" cy="42613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16"/>
                <a:stretch>
                  <a:fillRect l="-20131" t="-11263" r="-17165" b="-394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4078933" y="6883418"/>
              <a:ext cx="2039467" cy="3441709"/>
              <a:chOff x="0" y="0"/>
              <a:chExt cx="252514" cy="42613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17"/>
                <a:stretch>
                  <a:fillRect l="-16864" t="-11249" r="-19307" b="-515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6118400" y="6883418"/>
              <a:ext cx="2039467" cy="3441709"/>
              <a:chOff x="0" y="0"/>
              <a:chExt cx="252514" cy="42613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21644" t="-15063" r="-27438" b="-812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8157866" y="6883418"/>
              <a:ext cx="2039467" cy="3441709"/>
              <a:chOff x="0" y="0"/>
              <a:chExt cx="252514" cy="426131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19"/>
                <a:stretch>
                  <a:fillRect l="-21401" t="-13034" r="-23974" b="-750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0197333" y="6883418"/>
              <a:ext cx="2039467" cy="3441709"/>
              <a:chOff x="0" y="0"/>
              <a:chExt cx="252514" cy="426131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252514" cy="426131"/>
              </a:xfrm>
              <a:custGeom>
                <a:avLst/>
                <a:gdLst/>
                <a:ahLst/>
                <a:cxnLst/>
                <a:rect l="l" t="t" r="r" b="b"/>
                <a:pathLst>
                  <a:path w="252514" h="426131">
                    <a:moveTo>
                      <a:pt x="0" y="0"/>
                    </a:moveTo>
                    <a:lnTo>
                      <a:pt x="252514" y="0"/>
                    </a:lnTo>
                    <a:lnTo>
                      <a:pt x="252514" y="426131"/>
                    </a:lnTo>
                    <a:lnTo>
                      <a:pt x="0" y="426131"/>
                    </a:lnTo>
                    <a:close/>
                  </a:path>
                </a:pathLst>
              </a:custGeom>
              <a:blipFill>
                <a:blip r:embed="rId20"/>
                <a:stretch>
                  <a:fillRect l="-22699" t="-9136" r="-20492" b="-509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" name="TextBox 46"/>
          <p:cNvSpPr txBox="1"/>
          <p:nvPr/>
        </p:nvSpPr>
        <p:spPr>
          <a:xfrm>
            <a:off x="4805277" y="427019"/>
            <a:ext cx="1126834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FFDE59"/>
                </a:solidFill>
                <a:latin typeface="Anton"/>
                <a:ea typeface="Anton"/>
                <a:cs typeface="Anton"/>
                <a:sym typeface="Anton"/>
              </a:rPr>
              <a:t>LET MY PEOPLE GO!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397944" y="1445559"/>
            <a:ext cx="13352044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43 </a:t>
            </a: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NOVA ATTENDEES </a:t>
            </a:r>
            <a:r>
              <a:rPr lang="en-US" sz="2999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WERE KIDNAPPED BY HAMAS</a:t>
            </a:r>
            <a:r>
              <a:rPr lang="en-US" sz="2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AND TAKEN TO GAZA</a:t>
            </a:r>
          </a:p>
        </p:txBody>
      </p:sp>
      <p:sp>
        <p:nvSpPr>
          <p:cNvPr id="48" name="TextBox 48"/>
          <p:cNvSpPr txBox="1"/>
          <p:nvPr/>
        </p:nvSpPr>
        <p:spPr>
          <a:xfrm rot="-5400000">
            <a:off x="-4499323" y="2750077"/>
            <a:ext cx="14149132" cy="52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FACES</a:t>
            </a:r>
            <a:r>
              <a:rPr lang="en-US" sz="29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OF THE FESTIVAL</a:t>
            </a:r>
          </a:p>
        </p:txBody>
      </p:sp>
      <p:sp>
        <p:nvSpPr>
          <p:cNvPr id="49" name="Freeform 49"/>
          <p:cNvSpPr/>
          <p:nvPr/>
        </p:nvSpPr>
        <p:spPr>
          <a:xfrm>
            <a:off x="17259300" y="1028700"/>
            <a:ext cx="436305" cy="451067"/>
          </a:xfrm>
          <a:custGeom>
            <a:avLst/>
            <a:gdLst/>
            <a:ahLst/>
            <a:cxnLst/>
            <a:rect l="l" t="t" r="r" b="b"/>
            <a:pathLst>
              <a:path w="436305" h="451067">
                <a:moveTo>
                  <a:pt x="0" y="0"/>
                </a:moveTo>
                <a:lnTo>
                  <a:pt x="436305" y="0"/>
                </a:lnTo>
                <a:lnTo>
                  <a:pt x="436305" y="451067"/>
                </a:lnTo>
                <a:lnTo>
                  <a:pt x="0" y="45106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91" y="-170234"/>
            <a:ext cx="3329291" cy="10627468"/>
            <a:chOff x="0" y="0"/>
            <a:chExt cx="876850" cy="2799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850" cy="2799004"/>
            </a:xfrm>
            <a:custGeom>
              <a:avLst/>
              <a:gdLst/>
              <a:ahLst/>
              <a:cxnLst/>
              <a:rect l="l" t="t" r="r" b="b"/>
              <a:pathLst>
                <a:path w="876850" h="2799004">
                  <a:moveTo>
                    <a:pt x="0" y="0"/>
                  </a:moveTo>
                  <a:lnTo>
                    <a:pt x="876850" y="0"/>
                  </a:lnTo>
                  <a:lnTo>
                    <a:pt x="876850" y="2799004"/>
                  </a:lnTo>
                  <a:lnTo>
                    <a:pt x="0" y="2799004"/>
                  </a:lnTo>
                  <a:close/>
                </a:path>
              </a:pathLst>
            </a:custGeom>
            <a:solidFill>
              <a:srgbClr val="000000"/>
            </a:soli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850" cy="283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l="-37143" t="-55245" b="-729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321013" cy="321013"/>
          </a:xfrm>
          <a:custGeom>
            <a:avLst/>
            <a:gdLst/>
            <a:ahLst/>
            <a:cxnLst/>
            <a:rect l="l" t="t" r="r" b="b"/>
            <a:pathLst>
              <a:path w="321013" h="321013">
                <a:moveTo>
                  <a:pt x="0" y="0"/>
                </a:moveTo>
                <a:lnTo>
                  <a:pt x="321013" y="0"/>
                </a:lnTo>
                <a:lnTo>
                  <a:pt x="321013" y="321013"/>
                </a:lnTo>
                <a:lnTo>
                  <a:pt x="0" y="321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578266" y="1028700"/>
            <a:ext cx="5246370" cy="8241719"/>
            <a:chOff x="0" y="0"/>
            <a:chExt cx="812800" cy="12768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276858"/>
            </a:xfrm>
            <a:custGeom>
              <a:avLst/>
              <a:gdLst/>
              <a:ahLst/>
              <a:cxnLst/>
              <a:rect l="l" t="t" r="r" b="b"/>
              <a:pathLst>
                <a:path w="812800" h="1276858">
                  <a:moveTo>
                    <a:pt x="0" y="0"/>
                  </a:moveTo>
                  <a:lnTo>
                    <a:pt x="812800" y="0"/>
                  </a:lnTo>
                  <a:lnTo>
                    <a:pt x="812800" y="1276858"/>
                  </a:lnTo>
                  <a:lnTo>
                    <a:pt x="0" y="1276858"/>
                  </a:lnTo>
                  <a:close/>
                </a:path>
              </a:pathLst>
            </a:custGeom>
            <a:blipFill>
              <a:blip r:embed="rId6"/>
              <a:stretch>
                <a:fillRect l="-68034" r="-680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158699" y="1028700"/>
            <a:ext cx="7904730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FFDE59"/>
                </a:solidFill>
                <a:latin typeface="Anton"/>
                <a:ea typeface="Anton"/>
                <a:cs typeface="Anton"/>
                <a:sym typeface="Anton"/>
              </a:rPr>
              <a:t>HERSH GOLDBERG-POLIN MURDERED BY HAMAS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58699" y="3155652"/>
            <a:ext cx="7100601" cy="114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4057" b="1" spc="40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“MAY HIS MEMORY BE A </a:t>
            </a:r>
            <a:r>
              <a:rPr lang="en-US" sz="4057" b="1" spc="401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REVOLUTION</a:t>
            </a:r>
            <a:r>
              <a:rPr lang="en-US" sz="4057" b="1" spc="40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13370" y="4418332"/>
            <a:ext cx="6763301" cy="72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18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Jonathan Polin, </a:t>
            </a:r>
          </a:p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18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Father of Hersh Goldberg-Polin</a:t>
            </a:r>
          </a:p>
        </p:txBody>
      </p:sp>
      <p:sp>
        <p:nvSpPr>
          <p:cNvPr id="13" name="TextBox 13"/>
          <p:cNvSpPr txBox="1"/>
          <p:nvPr/>
        </p:nvSpPr>
        <p:spPr>
          <a:xfrm rot="-5400000">
            <a:off x="-4499323" y="2750077"/>
            <a:ext cx="14149132" cy="52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FACES</a:t>
            </a:r>
            <a:r>
              <a:rPr lang="en-US" sz="29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OF THE FESTIVAL</a:t>
            </a:r>
          </a:p>
        </p:txBody>
      </p:sp>
      <p:pic>
        <p:nvPicPr>
          <p:cNvPr id="14" name="Online Media 13" descr="Berkeley-born hostage Hersh Goldberg-Polin laid to rest in Jerusalem: 'We failed you'">
            <a:hlinkClick r:id="" action="ppaction://media"/>
            <a:extLst>
              <a:ext uri="{FF2B5EF4-FFF2-40B4-BE49-F238E27FC236}">
                <a16:creationId xmlns:a16="http://schemas.microsoft.com/office/drawing/2014/main" id="{FCA190DA-DA84-774C-7DF9-FAE6DB9C50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0265729" y="5458395"/>
            <a:ext cx="6763301" cy="3821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286</Words>
  <Application>Microsoft Macintosh PowerPoint</Application>
  <PresentationFormat>Custom</PresentationFormat>
  <Paragraphs>50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Poppins</vt:lpstr>
      <vt:lpstr>Calibri</vt:lpstr>
      <vt:lpstr>Arvo</vt:lpstr>
      <vt:lpstr>Arial</vt:lpstr>
      <vt:lpstr>Anton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faces of the festival</dc:title>
  <cp:lastModifiedBy>Kelly Jackson</cp:lastModifiedBy>
  <cp:revision>2</cp:revision>
  <dcterms:created xsi:type="dcterms:W3CDTF">2006-08-16T00:00:00Z</dcterms:created>
  <dcterms:modified xsi:type="dcterms:W3CDTF">2024-09-12T14:43:32Z</dcterms:modified>
  <dc:identifier>DAGP0hI2_zo</dc:identifier>
</cp:coreProperties>
</file>